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6"/>
  </p:notesMasterIdLst>
  <p:handoutMasterIdLst>
    <p:handoutMasterId r:id="rId17"/>
  </p:handoutMasterIdLst>
  <p:sldIdLst>
    <p:sldId id="256" r:id="rId2"/>
    <p:sldId id="272" r:id="rId3"/>
    <p:sldId id="273" r:id="rId4"/>
    <p:sldId id="274" r:id="rId5"/>
    <p:sldId id="277" r:id="rId6"/>
    <p:sldId id="278" r:id="rId7"/>
    <p:sldId id="279" r:id="rId8"/>
    <p:sldId id="275" r:id="rId9"/>
    <p:sldId id="284" r:id="rId10"/>
    <p:sldId id="280" r:id="rId11"/>
    <p:sldId id="283" r:id="rId12"/>
    <p:sldId id="285" r:id="rId13"/>
    <p:sldId id="282" r:id="rId14"/>
    <p:sldId id="28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8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7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39D729-A6D1-0B44-A220-1CCBE0D5042E}" type="datetimeFigureOut">
              <a:rPr lang="en-US" smtClean="0"/>
              <a:t>1/15/19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D94022-662A-D14B-9030-70A54960B4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002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8E096-0513-BA4E-98EE-BA5CFB31D597}" type="datetimeFigureOut">
              <a:rPr lang="en-US" smtClean="0"/>
              <a:t>1/15/19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5A83C6-F049-E94E-ADA8-4B3607669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41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5A83C6-F049-E94E-ADA8-4B360766966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878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5A83C6-F049-E94E-ADA8-4B360766966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66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5A83C6-F049-E94E-ADA8-4B360766966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43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5A83C6-F049-E94E-ADA8-4B360766966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95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4473-8075-4347-864B-9FEAECAB66E5}" type="datetime1">
              <a:rPr lang="en-US" smtClean="0"/>
              <a:t>1/15/19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17-356: Software for Startups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806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C5A99-F2A7-7246-BA57-1AB1123C11E9}" type="datetime1">
              <a:rPr lang="en-US" smtClean="0"/>
              <a:t>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17-356: Software for Startups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63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1E5D-1FC4-7F45-B9CB-A6E753307FE6}" type="datetime1">
              <a:rPr lang="en-US" smtClean="0"/>
              <a:t>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17-356: Software for Startups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614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5DA36-CA04-144B-AD5C-04BFA7740869}" type="datetime1">
              <a:rPr lang="en-US" smtClean="0"/>
              <a:t>1/15/19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17-356: Software for Startups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708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DC6E0-506F-6B42-B3EC-872E349E7419}" type="datetime1">
              <a:rPr lang="en-US" smtClean="0"/>
              <a:t>1/15/19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17-356: Software for Startups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6844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6C808-0A4B-6048-87BA-D9012F0D3B82}" type="datetime1">
              <a:rPr lang="en-US" smtClean="0"/>
              <a:t>1/15/19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17-356: Software for Startups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32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64810-DD5F-3F49-AF68-28F955E24030}" type="datetime1">
              <a:rPr lang="en-US" smtClean="0"/>
              <a:t>1/15/19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17-356: Software for Startups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097778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E86B9-125F-8049-A90C-E6EEEF913E39}" type="datetime1">
              <a:rPr lang="en-US" smtClean="0"/>
              <a:t>1/15/19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17-356: Software for Startups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80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1C48-2080-5C4E-AA5B-82EED4B8093F}" type="datetime1">
              <a:rPr lang="en-US" smtClean="0"/>
              <a:t>1/15/19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90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AE270-74DD-B841-A3A8-13FA6356A5DA}" type="datetime1">
              <a:rPr lang="en-US" smtClean="0"/>
              <a:t>1/15/19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17-356: Software for Startups 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73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FD6F43BE-7BB2-8847-822D-52C97FABAF95}" type="datetime1">
              <a:rPr lang="en-US" smtClean="0"/>
              <a:t>1/15/19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17-356: Software for Startups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86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E264810-DD5F-3F49-AF68-28F955E24030}" type="datetime1">
              <a:rPr lang="en-US" smtClean="0"/>
              <a:t>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17-356: Software for Startups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6DF1D1D-B85B-F744-B54C-94644B1D1ED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CMU_wordmark_1500px-min.png">
            <a:extLst>
              <a:ext uri="{FF2B5EF4-FFF2-40B4-BE49-F238E27FC236}">
                <a16:creationId xmlns:a16="http://schemas.microsoft.com/office/drawing/2014/main" id="{ABFF999B-9DB8-9449-8160-9182DB6B3FD6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97" y="6430477"/>
            <a:ext cx="3114296" cy="29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95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3" y="2386744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Recitation 1: User Stories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599" y="4404720"/>
            <a:ext cx="6400800" cy="610496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January 16,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3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241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2" y="623258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Let’s try it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10</a:t>
            </a:fld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655B110-FC35-194B-B362-AD9634DD8B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2022" y="2835715"/>
            <a:ext cx="6019948" cy="1238743"/>
          </a:xfrm>
        </p:spPr>
        <p:txBody>
          <a:bodyPr>
            <a:noAutofit/>
          </a:bodyPr>
          <a:lstStyle/>
          <a:p>
            <a:pPr marL="285750" indent="-285750" algn="l"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Groups of 3-4 people</a:t>
            </a:r>
          </a:p>
          <a:p>
            <a:pPr marL="285750" indent="-285750" algn="l"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(As as class) Let’s come up with a small example application</a:t>
            </a:r>
          </a:p>
          <a:p>
            <a:pPr marL="285750" indent="-285750" algn="l"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Brainstorm and write 5-10 user stories</a:t>
            </a:r>
          </a:p>
          <a:p>
            <a:pPr marL="285750" indent="-285750" algn="l">
              <a:buFont typeface="Wingdings" pitchFamily="2" charset="2"/>
              <a:buChar char="§"/>
            </a:pPr>
            <a:endParaRPr lang="en-US" sz="1800" dirty="0">
              <a:solidFill>
                <a:schemeClr val="bg1"/>
              </a:solidFill>
            </a:endParaRPr>
          </a:p>
          <a:p>
            <a:pPr marL="342900" indent="-342900" algn="l">
              <a:buFont typeface="Wingdings" pitchFamily="2" charset="2"/>
              <a:buChar char="§"/>
            </a:pP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277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2" y="623258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What makes a good user story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11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7F6169D-665F-0E40-8AD1-B1F56F6E6E32}"/>
              </a:ext>
            </a:extLst>
          </p:cNvPr>
          <p:cNvSpPr txBox="1">
            <a:spLocks/>
          </p:cNvSpPr>
          <p:nvPr/>
        </p:nvSpPr>
        <p:spPr>
          <a:xfrm>
            <a:off x="3163527" y="2849326"/>
            <a:ext cx="594078" cy="303856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I</a:t>
            </a:r>
          </a:p>
          <a:p>
            <a:r>
              <a:rPr lang="en-US" sz="2400" b="1" dirty="0"/>
              <a:t>N</a:t>
            </a:r>
          </a:p>
          <a:p>
            <a:r>
              <a:rPr lang="en-US" sz="2400" b="1" dirty="0"/>
              <a:t>V</a:t>
            </a:r>
          </a:p>
          <a:p>
            <a:r>
              <a:rPr lang="en-US" sz="2400" b="1" dirty="0"/>
              <a:t>E</a:t>
            </a:r>
          </a:p>
          <a:p>
            <a:r>
              <a:rPr lang="en-US" sz="2400" b="1" dirty="0"/>
              <a:t>S</a:t>
            </a:r>
          </a:p>
          <a:p>
            <a:r>
              <a:rPr lang="en-US" sz="2400" b="1" dirty="0"/>
              <a:t>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791AD3A-B38F-1E48-81A9-A0CF619F10FC}"/>
              </a:ext>
            </a:extLst>
          </p:cNvPr>
          <p:cNvSpPr txBox="1">
            <a:spLocks/>
          </p:cNvSpPr>
          <p:nvPr/>
        </p:nvSpPr>
        <p:spPr>
          <a:xfrm>
            <a:off x="3545881" y="2782090"/>
            <a:ext cx="2132245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cap="small" dirty="0" err="1">
                <a:solidFill>
                  <a:schemeClr val="bg1"/>
                </a:solidFill>
              </a:rPr>
              <a:t>ndependent</a:t>
            </a:r>
            <a:endParaRPr lang="en-US" sz="2800" cap="small" dirty="0">
              <a:solidFill>
                <a:schemeClr val="bg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DA63760-8E41-5F46-A873-6CADCB7A237D}"/>
              </a:ext>
            </a:extLst>
          </p:cNvPr>
          <p:cNvSpPr txBox="1">
            <a:spLocks/>
          </p:cNvSpPr>
          <p:nvPr/>
        </p:nvSpPr>
        <p:spPr>
          <a:xfrm>
            <a:off x="3559327" y="3274689"/>
            <a:ext cx="2132245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cap="small" dirty="0" err="1">
                <a:solidFill>
                  <a:schemeClr val="bg1"/>
                </a:solidFill>
              </a:rPr>
              <a:t>egotiable</a:t>
            </a:r>
            <a:endParaRPr lang="en-US" sz="2800" cap="small" dirty="0">
              <a:solidFill>
                <a:schemeClr val="bg1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2EB94B8-F7CA-FC46-BAC9-70D6D7F51ED4}"/>
              </a:ext>
            </a:extLst>
          </p:cNvPr>
          <p:cNvSpPr txBox="1">
            <a:spLocks/>
          </p:cNvSpPr>
          <p:nvPr/>
        </p:nvSpPr>
        <p:spPr>
          <a:xfrm>
            <a:off x="3545880" y="3767288"/>
            <a:ext cx="1486787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cap="small" dirty="0" err="1">
                <a:solidFill>
                  <a:schemeClr val="bg1"/>
                </a:solidFill>
              </a:rPr>
              <a:t>aluable</a:t>
            </a:r>
            <a:endParaRPr lang="en-US" sz="2800" cap="small" dirty="0">
              <a:solidFill>
                <a:schemeClr val="bg1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4DA71E3-CD22-134B-9E53-D181891E5586}"/>
              </a:ext>
            </a:extLst>
          </p:cNvPr>
          <p:cNvSpPr txBox="1">
            <a:spLocks/>
          </p:cNvSpPr>
          <p:nvPr/>
        </p:nvSpPr>
        <p:spPr>
          <a:xfrm>
            <a:off x="3568142" y="4300228"/>
            <a:ext cx="1486787" cy="6293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cap="small" dirty="0" err="1">
                <a:solidFill>
                  <a:schemeClr val="bg1"/>
                </a:solidFill>
              </a:rPr>
              <a:t>stimable</a:t>
            </a:r>
            <a:endParaRPr lang="en-US" sz="2800" cap="small" dirty="0">
              <a:solidFill>
                <a:schemeClr val="bg1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464C54E-8DE6-2A42-96CC-A60D744EB8C1}"/>
              </a:ext>
            </a:extLst>
          </p:cNvPr>
          <p:cNvSpPr txBox="1">
            <a:spLocks/>
          </p:cNvSpPr>
          <p:nvPr/>
        </p:nvSpPr>
        <p:spPr>
          <a:xfrm>
            <a:off x="3545880" y="4752486"/>
            <a:ext cx="1486787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cap="small" dirty="0">
                <a:solidFill>
                  <a:schemeClr val="bg1"/>
                </a:solidFill>
              </a:rPr>
              <a:t>mall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0DF0C91-C430-ED49-8639-1C6CC5B3A1E3}"/>
              </a:ext>
            </a:extLst>
          </p:cNvPr>
          <p:cNvSpPr txBox="1">
            <a:spLocks/>
          </p:cNvSpPr>
          <p:nvPr/>
        </p:nvSpPr>
        <p:spPr>
          <a:xfrm>
            <a:off x="3529831" y="5258532"/>
            <a:ext cx="1486787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cap="small" dirty="0" err="1">
                <a:solidFill>
                  <a:schemeClr val="bg1"/>
                </a:solidFill>
              </a:rPr>
              <a:t>estable</a:t>
            </a:r>
            <a:endParaRPr lang="en-US" sz="2800" cap="smal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802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3" grpId="0"/>
      <p:bldP spid="14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2" y="623258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Rewrite?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12</a:t>
            </a:fld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655B110-FC35-194B-B362-AD9634DD8B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2022" y="2840751"/>
            <a:ext cx="6019948" cy="1494238"/>
          </a:xfrm>
        </p:spPr>
        <p:txBody>
          <a:bodyPr>
            <a:noAutofit/>
          </a:bodyPr>
          <a:lstStyle/>
          <a:p>
            <a:pPr marL="285750" indent="-285750" algn="l"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Take a look at your user stories and see if they’re consistent with </a:t>
            </a:r>
            <a:r>
              <a:rPr lang="en-US" sz="1800" dirty="0">
                <a:solidFill>
                  <a:schemeClr val="tx1"/>
                </a:solidFill>
              </a:rPr>
              <a:t>INVEST</a:t>
            </a:r>
            <a:r>
              <a:rPr lang="en-US" sz="1800" dirty="0">
                <a:solidFill>
                  <a:schemeClr val="bg1"/>
                </a:solidFill>
              </a:rPr>
              <a:t> model</a:t>
            </a:r>
          </a:p>
          <a:p>
            <a:pPr marL="285750" indent="-285750" algn="l"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How would you rewrite them?</a:t>
            </a:r>
          </a:p>
          <a:p>
            <a:pPr marL="285750" indent="-285750" algn="l"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What are the issues with the </a:t>
            </a:r>
            <a:r>
              <a:rPr lang="en-US" sz="1800" dirty="0">
                <a:solidFill>
                  <a:schemeClr val="tx1"/>
                </a:solidFill>
              </a:rPr>
              <a:t>INVEST</a:t>
            </a:r>
            <a:r>
              <a:rPr lang="en-US" sz="1800" dirty="0">
                <a:solidFill>
                  <a:schemeClr val="bg1"/>
                </a:solidFill>
              </a:rPr>
              <a:t> approach? </a:t>
            </a:r>
          </a:p>
          <a:p>
            <a:pPr marL="342900" indent="-342900" algn="l">
              <a:buFont typeface="Wingdings" pitchFamily="2" charset="2"/>
              <a:buChar char="§"/>
            </a:pP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7492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2" y="623258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3 CS Approach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13</a:t>
            </a:fld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655B110-FC35-194B-B362-AD9634DD8B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8762" y="2865999"/>
            <a:ext cx="5226468" cy="2082518"/>
          </a:xfrm>
        </p:spPr>
        <p:txBody>
          <a:bodyPr>
            <a:noAutofit/>
          </a:bodyPr>
          <a:lstStyle/>
          <a:p>
            <a:pPr marL="285750" indent="-285750" algn="l">
              <a:buFont typeface="Wingdings" pitchFamily="2" charset="2"/>
              <a:buChar char="§"/>
            </a:pPr>
            <a:r>
              <a:rPr lang="en-US" sz="1800" b="1" dirty="0">
                <a:solidFill>
                  <a:schemeClr val="bg1"/>
                </a:solidFill>
              </a:rPr>
              <a:t>Card: </a:t>
            </a:r>
            <a:r>
              <a:rPr lang="en-US" sz="1800" dirty="0">
                <a:solidFill>
                  <a:schemeClr val="bg1"/>
                </a:solidFill>
              </a:rPr>
              <a:t>The user stories written on cards by customer/product owner</a:t>
            </a:r>
          </a:p>
          <a:p>
            <a:pPr marL="285750" indent="-285750" algn="l">
              <a:buFont typeface="Wingdings" pitchFamily="2" charset="2"/>
              <a:buChar char="§"/>
            </a:pPr>
            <a:r>
              <a:rPr lang="en-US" sz="1800" b="1" dirty="0">
                <a:solidFill>
                  <a:schemeClr val="bg1"/>
                </a:solidFill>
              </a:rPr>
              <a:t>Conversation: </a:t>
            </a:r>
            <a:r>
              <a:rPr lang="en-US" sz="1800" dirty="0">
                <a:solidFill>
                  <a:schemeClr val="bg1"/>
                </a:solidFill>
              </a:rPr>
              <a:t>The communication between customer/product owner and developers</a:t>
            </a:r>
          </a:p>
          <a:p>
            <a:pPr marL="285750" indent="-285750" algn="l">
              <a:buFont typeface="Wingdings" pitchFamily="2" charset="2"/>
              <a:buChar char="§"/>
            </a:pPr>
            <a:r>
              <a:rPr lang="en-US" sz="1800" b="1" dirty="0">
                <a:solidFill>
                  <a:schemeClr val="bg1"/>
                </a:solidFill>
              </a:rPr>
              <a:t>Confirmation: </a:t>
            </a:r>
            <a:r>
              <a:rPr lang="en-US" sz="1800" dirty="0">
                <a:solidFill>
                  <a:schemeClr val="bg1"/>
                </a:solidFill>
              </a:rPr>
              <a:t>Acceptance criteria/test</a:t>
            </a:r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971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2" y="623258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Homework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14</a:t>
            </a:fld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655B110-FC35-194B-B362-AD9634DD8B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6650" y="2785317"/>
            <a:ext cx="4670691" cy="563001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Via Canvas and </a:t>
            </a:r>
            <a:r>
              <a:rPr lang="en-US" sz="2800" dirty="0" err="1">
                <a:solidFill>
                  <a:schemeClr val="bg1"/>
                </a:solidFill>
              </a:rPr>
              <a:t>Github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4834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2" y="623258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Welcome!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2</a:t>
            </a:fld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655B110-FC35-194B-B362-AD9634DD8B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4168" y="2785317"/>
            <a:ext cx="3935656" cy="1549672"/>
          </a:xfrm>
        </p:spPr>
        <p:txBody>
          <a:bodyPr>
            <a:noAutofit/>
          </a:bodyPr>
          <a:lstStyle/>
          <a:p>
            <a:pPr marL="342900" indent="-342900" algn="l"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My name: Zeeshan Lakhani</a:t>
            </a:r>
          </a:p>
          <a:p>
            <a:pPr marL="342900" indent="-342900" algn="l"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Email address: zlakhani@cs.cmu.edu</a:t>
            </a:r>
          </a:p>
          <a:p>
            <a:pPr marL="342900" indent="-342900" algn="l"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Office hour:  Fridays, 11am – 1pm</a:t>
            </a:r>
          </a:p>
          <a:p>
            <a:pPr marL="342900" indent="-342900" algn="l"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Location:  WEH 5101</a:t>
            </a:r>
          </a:p>
        </p:txBody>
      </p:sp>
    </p:spTree>
    <p:extLst>
      <p:ext uri="{BB962C8B-B14F-4D97-AF65-F5344CB8AC3E}">
        <p14:creationId xmlns:p14="http://schemas.microsoft.com/office/powerpoint/2010/main" val="3196737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4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3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E98EC45-A8BE-B34F-8871-4C6775F16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9102"/>
            <a:ext cx="9144000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745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2" y="623258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What the Hell are they?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0112" y="6217920"/>
            <a:ext cx="365760" cy="365760"/>
          </a:xfrm>
        </p:spPr>
        <p:txBody>
          <a:bodyPr/>
          <a:lstStyle/>
          <a:p>
            <a:fld id="{86DF1D1D-B85B-F744-B54C-94644B1D1ED6}" type="slidenum">
              <a:rPr lang="en-US" smtClean="0"/>
              <a:t>4</a:t>
            </a:fld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655B110-FC35-194B-B362-AD9634DD8B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1391" y="2781928"/>
            <a:ext cx="5101209" cy="1736284"/>
          </a:xfrm>
        </p:spPr>
        <p:txBody>
          <a:bodyPr>
            <a:noAutofit/>
          </a:bodyPr>
          <a:lstStyle/>
          <a:p>
            <a:pPr marL="228600" indent="-228600" algn="l"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62626"/>
                </a:solidFill>
                <a:latin typeface="Gill Sans MT" panose="020B0502020104020203" pitchFamily="34" charset="77"/>
              </a:rPr>
              <a:t>Capture a description of a software feature from an end-user perspective</a:t>
            </a:r>
          </a:p>
          <a:p>
            <a:pPr marL="228600" indent="-228600" algn="l"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62626"/>
                </a:solidFill>
                <a:latin typeface="Gill Sans MT" panose="020B0502020104020203" pitchFamily="34" charset="77"/>
              </a:rPr>
              <a:t>Are used for planning</a:t>
            </a:r>
          </a:p>
          <a:p>
            <a:pPr marL="228600" indent="-228600" algn="l"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62626"/>
                </a:solidFill>
                <a:latin typeface="Gill Sans MT" panose="020B0502020104020203" pitchFamily="34" charset="77"/>
              </a:rPr>
              <a:t>Facilitate conversation among users, stakeholders, developers and etc.</a:t>
            </a:r>
            <a:endParaRPr lang="en-US" sz="1800" dirty="0"/>
          </a:p>
          <a:p>
            <a:pPr marL="342900" indent="-342900" algn="l">
              <a:buFont typeface="Wingdings" pitchFamily="2" charset="2"/>
              <a:buChar char="§"/>
            </a:pPr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186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2" y="623258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Template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0112" y="6217920"/>
            <a:ext cx="365760" cy="365760"/>
          </a:xfrm>
        </p:spPr>
        <p:txBody>
          <a:bodyPr/>
          <a:lstStyle/>
          <a:p>
            <a:fld id="{86DF1D1D-B85B-F744-B54C-94644B1D1ED6}" type="slidenum">
              <a:rPr lang="en-US" smtClean="0"/>
              <a:t>5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BBB1478-413C-C34B-91FD-C92CC9B71FB7}"/>
              </a:ext>
            </a:extLst>
          </p:cNvPr>
          <p:cNvSpPr txBox="1">
            <a:spLocks/>
          </p:cNvSpPr>
          <p:nvPr/>
        </p:nvSpPr>
        <p:spPr>
          <a:xfrm>
            <a:off x="1752596" y="2613033"/>
            <a:ext cx="5638800" cy="3014132"/>
          </a:xfrm>
          <a:prstGeom prst="rect">
            <a:avLst/>
          </a:prstGeom>
          <a:blipFill rotWithShape="1">
            <a:blip r:embed="rId2"/>
            <a:tile tx="0" ty="0" sx="100000" sy="100000" flip="none" algn="tl"/>
          </a:blip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>
              <a:solidFill>
                <a:schemeClr val="bg1"/>
              </a:solidFill>
              <a:latin typeface="Chalkduster"/>
              <a:cs typeface="Chalkduster"/>
            </a:endParaRPr>
          </a:p>
          <a:p>
            <a:r>
              <a:rPr lang="en-US" sz="2400" dirty="0">
                <a:solidFill>
                  <a:schemeClr val="bg1"/>
                </a:solidFill>
                <a:latin typeface="Chalkduster"/>
                <a:cs typeface="Chalkduster"/>
              </a:rPr>
              <a:t>As a (type of user),</a:t>
            </a:r>
          </a:p>
          <a:p>
            <a:r>
              <a:rPr lang="en-US" sz="2400" dirty="0">
                <a:solidFill>
                  <a:schemeClr val="bg1"/>
                </a:solidFill>
                <a:latin typeface="Chalkduster"/>
                <a:cs typeface="Chalkduster"/>
              </a:rPr>
              <a:t>I want (some feature),</a:t>
            </a:r>
          </a:p>
          <a:p>
            <a:r>
              <a:rPr lang="en-US" sz="2400" dirty="0">
                <a:solidFill>
                  <a:schemeClr val="bg1"/>
                </a:solidFill>
                <a:latin typeface="Chalkduster"/>
                <a:cs typeface="Chalkduster"/>
              </a:rPr>
              <a:t>so that (some benefit)</a:t>
            </a:r>
          </a:p>
        </p:txBody>
      </p:sp>
    </p:spTree>
    <p:extLst>
      <p:ext uri="{BB962C8B-B14F-4D97-AF65-F5344CB8AC3E}">
        <p14:creationId xmlns:p14="http://schemas.microsoft.com/office/powerpoint/2010/main" val="2628061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2" y="623258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Job Portal Example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0112" y="6217920"/>
            <a:ext cx="365760" cy="365760"/>
          </a:xfrm>
        </p:spPr>
        <p:txBody>
          <a:bodyPr/>
          <a:lstStyle/>
          <a:p>
            <a:fld id="{86DF1D1D-B85B-F744-B54C-94644B1D1ED6}" type="slidenum">
              <a:rPr lang="en-US" smtClean="0"/>
              <a:t>6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BBB1478-413C-C34B-91FD-C92CC9B71FB7}"/>
              </a:ext>
            </a:extLst>
          </p:cNvPr>
          <p:cNvSpPr txBox="1">
            <a:spLocks/>
          </p:cNvSpPr>
          <p:nvPr/>
        </p:nvSpPr>
        <p:spPr>
          <a:xfrm>
            <a:off x="1752596" y="2613033"/>
            <a:ext cx="5638800" cy="3014132"/>
          </a:xfrm>
          <a:prstGeom prst="rect">
            <a:avLst/>
          </a:prstGeom>
          <a:blipFill rotWithShape="1">
            <a:blip r:embed="rId2"/>
            <a:tile tx="0" ty="0" sx="100000" sy="100000" flip="none" algn="tl"/>
          </a:blip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>
              <a:solidFill>
                <a:schemeClr val="bg1"/>
              </a:solidFill>
              <a:latin typeface="Chalkduster"/>
              <a:cs typeface="Chalkduster"/>
            </a:endParaRPr>
          </a:p>
          <a:p>
            <a:r>
              <a:rPr lang="en-US" sz="2400" dirty="0">
                <a:solidFill>
                  <a:schemeClr val="bg1"/>
                </a:solidFill>
                <a:latin typeface="Chalkduster"/>
                <a:cs typeface="Chalkduster"/>
              </a:rPr>
              <a:t>As a job seeker,</a:t>
            </a:r>
          </a:p>
          <a:p>
            <a:r>
              <a:rPr lang="en-US" sz="2400" dirty="0">
                <a:solidFill>
                  <a:schemeClr val="bg1"/>
                </a:solidFill>
                <a:latin typeface="Chalkduster"/>
                <a:cs typeface="Chalkduster"/>
              </a:rPr>
              <a:t>I want to upload my resume, so that employers consider me for jobs</a:t>
            </a:r>
          </a:p>
        </p:txBody>
      </p:sp>
    </p:spTree>
    <p:extLst>
      <p:ext uri="{BB962C8B-B14F-4D97-AF65-F5344CB8AC3E}">
        <p14:creationId xmlns:p14="http://schemas.microsoft.com/office/powerpoint/2010/main" val="102159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2" y="623258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Epics vs user stories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0112" y="6217920"/>
            <a:ext cx="365760" cy="365760"/>
          </a:xfrm>
        </p:spPr>
        <p:txBody>
          <a:bodyPr/>
          <a:lstStyle/>
          <a:p>
            <a:fld id="{86DF1D1D-B85B-F744-B54C-94644B1D1ED6}" type="slidenum">
              <a:rPr lang="en-US" smtClean="0"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2EBF4E-01FF-044F-9EFE-7A8937CF5BB0}"/>
              </a:ext>
            </a:extLst>
          </p:cNvPr>
          <p:cNvSpPr txBox="1">
            <a:spLocks/>
          </p:cNvSpPr>
          <p:nvPr/>
        </p:nvSpPr>
        <p:spPr>
          <a:xfrm>
            <a:off x="1003062" y="3438228"/>
            <a:ext cx="2919589" cy="1793521"/>
          </a:xfrm>
          <a:prstGeom prst="rect">
            <a:avLst/>
          </a:prstGeom>
          <a:blipFill rotWithShape="1">
            <a:blip r:embed="rId2"/>
            <a:tile tx="0" ty="0" sx="100000" sy="100000" flip="none" algn="tl"/>
          </a:blip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dirty="0">
                <a:solidFill>
                  <a:schemeClr val="bg1"/>
                </a:solidFill>
                <a:latin typeface="Chalkduster"/>
                <a:cs typeface="Chalkduster"/>
              </a:rPr>
              <a:t>Epic:</a:t>
            </a:r>
          </a:p>
          <a:p>
            <a:pPr marL="0" indent="0" algn="ctr">
              <a:buFont typeface="Arial"/>
              <a:buNone/>
            </a:pPr>
            <a:r>
              <a:rPr lang="en-US" sz="2400" dirty="0">
                <a:solidFill>
                  <a:schemeClr val="bg1"/>
                </a:solidFill>
                <a:latin typeface="Chalkduster"/>
                <a:cs typeface="Chalkduster"/>
              </a:rPr>
              <a:t>Browse jobs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1FC13F1-29FF-564D-ABF2-879D181FBD56}"/>
              </a:ext>
            </a:extLst>
          </p:cNvPr>
          <p:cNvSpPr txBox="1">
            <a:spLocks/>
          </p:cNvSpPr>
          <p:nvPr/>
        </p:nvSpPr>
        <p:spPr>
          <a:xfrm>
            <a:off x="5221345" y="2501250"/>
            <a:ext cx="2919589" cy="1793521"/>
          </a:xfrm>
          <a:prstGeom prst="rect">
            <a:avLst/>
          </a:prstGeom>
          <a:blipFill rotWithShape="1">
            <a:blip r:embed="rId2"/>
            <a:tile tx="0" ty="0" sx="100000" sy="100000" flip="none" algn="tl"/>
          </a:blip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000" dirty="0">
                <a:solidFill>
                  <a:schemeClr val="bg1"/>
                </a:solidFill>
                <a:latin typeface="Chalkduster"/>
                <a:cs typeface="Chalkduster"/>
              </a:rPr>
              <a:t>As a user, I want to sort available jobs by their relevance to my field</a:t>
            </a:r>
            <a:r>
              <a:rPr lang="mr-IN" sz="2000" dirty="0">
                <a:solidFill>
                  <a:schemeClr val="bg1"/>
                </a:solidFill>
                <a:latin typeface="Chalkduster"/>
                <a:cs typeface="Chalkduster"/>
              </a:rPr>
              <a:t>…</a:t>
            </a:r>
            <a:endParaRPr lang="en-US" sz="2000" dirty="0">
              <a:solidFill>
                <a:schemeClr val="bg1"/>
              </a:solidFill>
              <a:latin typeface="Chalkduster"/>
              <a:cs typeface="Chalkduster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DB766AF-CC01-A143-96F5-EE3AB5A447F7}"/>
              </a:ext>
            </a:extLst>
          </p:cNvPr>
          <p:cNvSpPr txBox="1">
            <a:spLocks/>
          </p:cNvSpPr>
          <p:nvPr/>
        </p:nvSpPr>
        <p:spPr>
          <a:xfrm>
            <a:off x="5221345" y="4375207"/>
            <a:ext cx="2919589" cy="1793521"/>
          </a:xfrm>
          <a:prstGeom prst="rect">
            <a:avLst/>
          </a:prstGeom>
          <a:blipFill rotWithShape="1">
            <a:blip r:embed="rId2"/>
            <a:tile tx="0" ty="0" sx="100000" sy="100000" flip="none" algn="tl"/>
          </a:blip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000" dirty="0">
                <a:solidFill>
                  <a:schemeClr val="bg1"/>
                </a:solidFill>
                <a:latin typeface="Chalkduster"/>
                <a:cs typeface="Chalkduster"/>
              </a:rPr>
              <a:t>As a user, I want to search for jobs by experience required</a:t>
            </a:r>
          </a:p>
        </p:txBody>
      </p:sp>
    </p:spTree>
    <p:extLst>
      <p:ext uri="{BB962C8B-B14F-4D97-AF65-F5344CB8AC3E}">
        <p14:creationId xmlns:p14="http://schemas.microsoft.com/office/powerpoint/2010/main" val="4016647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0" y="219846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Let’s try it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0112" y="6217920"/>
            <a:ext cx="365760" cy="365760"/>
          </a:xfrm>
        </p:spPr>
        <p:txBody>
          <a:bodyPr/>
          <a:lstStyle/>
          <a:p>
            <a:fld id="{86DF1D1D-B85B-F744-B54C-94644B1D1ED6}" type="slidenum">
              <a:rPr lang="en-US" smtClean="0"/>
              <a:t>8</a:t>
            </a:fld>
            <a:endParaRPr lang="en-US"/>
          </a:p>
        </p:txBody>
      </p:sp>
      <p:pic>
        <p:nvPicPr>
          <p:cNvPr id="8" name="SimpleApp">
            <a:hlinkClick r:id="" action="ppaction://media"/>
            <a:extLst>
              <a:ext uri="{FF2B5EF4-FFF2-40B4-BE49-F238E27FC236}">
                <a16:creationId xmlns:a16="http://schemas.microsoft.com/office/drawing/2014/main" id="{1523C280-ADFA-054E-8405-D6C66C19AC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3116" y="2011680"/>
            <a:ext cx="747776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733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060" y="1645235"/>
            <a:ext cx="7137872" cy="164592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Let’s See it In real life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5881" y="6400800"/>
            <a:ext cx="2052231" cy="320040"/>
          </a:xfrm>
        </p:spPr>
        <p:txBody>
          <a:bodyPr/>
          <a:lstStyle/>
          <a:p>
            <a:r>
              <a:rPr lang="en-US" dirty="0">
                <a:latin typeface="Ubuntu Mono derivative Powerlin" panose="020B0509030602030204" pitchFamily="49" charset="0"/>
              </a:rPr>
              <a:t>17-356: Software for Startups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526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{B21812B9-8C42-1445-8998-93055C565181}tf10001120</Template>
  <TotalTime>6785</TotalTime>
  <Words>362</Words>
  <Application>Microsoft Macintosh PowerPoint</Application>
  <PresentationFormat>On-screen Show (4:3)</PresentationFormat>
  <Paragraphs>86</Paragraphs>
  <Slides>14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Chalkduster</vt:lpstr>
      <vt:lpstr>Gill Sans MT</vt:lpstr>
      <vt:lpstr>Rockwell</vt:lpstr>
      <vt:lpstr>Ubuntu Mono derivative Powerlin</vt:lpstr>
      <vt:lpstr>Wingdings</vt:lpstr>
      <vt:lpstr>Parcel</vt:lpstr>
      <vt:lpstr>Recitation 1: User Stories</vt:lpstr>
      <vt:lpstr>Welcome!</vt:lpstr>
      <vt:lpstr>PowerPoint Presentation</vt:lpstr>
      <vt:lpstr>What the Hell are they?</vt:lpstr>
      <vt:lpstr>Template</vt:lpstr>
      <vt:lpstr>Job Portal Example</vt:lpstr>
      <vt:lpstr>Epics vs user stories</vt:lpstr>
      <vt:lpstr>Let’s try it</vt:lpstr>
      <vt:lpstr>Let’s See it In real life</vt:lpstr>
      <vt:lpstr>Let’s try it</vt:lpstr>
      <vt:lpstr>What makes a good user story</vt:lpstr>
      <vt:lpstr>Rewrite?</vt:lpstr>
      <vt:lpstr>3 CS Approach</vt:lpstr>
      <vt:lpstr>Homework 1</vt:lpstr>
    </vt:vector>
  </TitlesOfParts>
  <Company>CMU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Afsoon Afzal</dc:creator>
  <cp:lastModifiedBy>Lakhani, Zeeshan</cp:lastModifiedBy>
  <cp:revision>48</cp:revision>
  <dcterms:created xsi:type="dcterms:W3CDTF">2018-01-11T19:47:33Z</dcterms:created>
  <dcterms:modified xsi:type="dcterms:W3CDTF">2019-01-15T22:29:09Z</dcterms:modified>
</cp:coreProperties>
</file>

<file path=docProps/thumbnail.jpeg>
</file>